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651" r:id="rId2"/>
    <p:sldId id="652" r:id="rId3"/>
    <p:sldId id="359" r:id="rId4"/>
    <p:sldId id="727" r:id="rId5"/>
    <p:sldId id="686" r:id="rId6"/>
    <p:sldId id="701" r:id="rId7"/>
    <p:sldId id="677" r:id="rId8"/>
    <p:sldId id="698" r:id="rId9"/>
    <p:sldId id="711" r:id="rId10"/>
    <p:sldId id="679" r:id="rId11"/>
    <p:sldId id="728" r:id="rId12"/>
    <p:sldId id="725" r:id="rId13"/>
    <p:sldId id="726" r:id="rId14"/>
    <p:sldId id="720" r:id="rId15"/>
    <p:sldId id="718" r:id="rId16"/>
    <p:sldId id="729" r:id="rId17"/>
    <p:sldId id="730" r:id="rId18"/>
    <p:sldId id="702" r:id="rId19"/>
    <p:sldId id="549" r:id="rId20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9795-1ECE-4793-8519-DE96F5D2886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7436-C47D-4DAF-9980-7667559AD7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g.bordin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3960" y="5303520"/>
            <a:ext cx="6296025" cy="15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14/setembro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/2023 – 19h00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Quinta-feira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70C0"/>
                </a:solidFill>
              </a:rPr>
              <a:t>Câmara Municipal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Rot="1" noChangeArrowheads="1"/>
          </p:cNvSpPr>
          <p:nvPr/>
        </p:nvSpPr>
        <p:spPr bwMode="auto">
          <a:xfrm>
            <a:off x="0" y="0"/>
            <a:ext cx="9144000" cy="138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600" b="1" dirty="0"/>
              <a:t> </a:t>
            </a:r>
          </a:p>
          <a:p>
            <a:pPr algn="ctr">
              <a:spcBef>
                <a:spcPct val="20000"/>
              </a:spcBef>
            </a:pPr>
            <a:endParaRPr lang="pt-BR" sz="3200" b="1" dirty="0"/>
          </a:p>
          <a:p>
            <a:pPr algn="ctr">
              <a:spcBef>
                <a:spcPct val="20000"/>
              </a:spcBef>
            </a:pPr>
            <a:r>
              <a:rPr lang="pt-BR" sz="4400" b="1" dirty="0">
                <a:solidFill>
                  <a:srgbClr val="FF0000"/>
                </a:solidFill>
              </a:rPr>
              <a:t>AUDIÊNCIA PÚBLICA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474452"/>
            <a:ext cx="9144000" cy="698739"/>
          </a:xfrm>
          <a:prstGeom prst="rect">
            <a:avLst/>
          </a:prstGeom>
        </p:spPr>
        <p:txBody>
          <a:bodyPr vert="horz" lIns="45720" tIns="0" rIns="45720" bIns="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parceria com a Câmara Municipal de Cordeirópolis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6232" y="2375065"/>
            <a:ext cx="8419664" cy="23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Referente: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Lei Complementar nº 178/2011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Anexo III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/>
              <a:t>Projeto de Lei Compl. nº 19/2023</a:t>
            </a:r>
          </a:p>
        </p:txBody>
      </p:sp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922663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/>
              <a:t>LEI COMPLEMENTAR 362, 08/08/2023 (Juruá)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699C46-91EE-7F31-117A-33EA0505B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082992"/>
            <a:ext cx="7847647" cy="5638837"/>
          </a:xfrm>
          <a:prstGeom prst="rect">
            <a:avLst/>
          </a:prstGeom>
        </p:spPr>
      </p:pic>
      <p:sp>
        <p:nvSpPr>
          <p:cNvPr id="6" name="Seta para baixo 4">
            <a:extLst>
              <a:ext uri="{FF2B5EF4-FFF2-40B4-BE49-F238E27FC236}">
                <a16:creationId xmlns:a16="http://schemas.microsoft.com/office/drawing/2014/main" id="{19606EF6-FDFB-B3B3-4819-7AB41E503A77}"/>
              </a:ext>
            </a:extLst>
          </p:cNvPr>
          <p:cNvSpPr/>
          <p:nvPr/>
        </p:nvSpPr>
        <p:spPr>
          <a:xfrm>
            <a:off x="6942339" y="5362879"/>
            <a:ext cx="524702" cy="78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922663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/>
              <a:t>PROJETO DE LEI COMPLEMENTAR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954" y="928049"/>
            <a:ext cx="8434317" cy="5781510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2000" b="1" dirty="0"/>
              <a:t>“</a:t>
            </a:r>
            <a:r>
              <a:rPr lang="pt-BR" sz="2000" b="1" u="sng" dirty="0"/>
              <a:t>Art. 2°</a:t>
            </a:r>
            <a:r>
              <a:rPr lang="pt-BR" sz="2000" dirty="0"/>
              <a:t> – São partes integrantes desta lei os seguintes Anexos:</a:t>
            </a:r>
          </a:p>
          <a:p>
            <a:pPr lvl="0"/>
            <a:r>
              <a:rPr lang="pt-BR" sz="2000" b="1" dirty="0"/>
              <a:t>I. </a:t>
            </a:r>
            <a:r>
              <a:rPr lang="pt-BR" sz="2000" dirty="0"/>
              <a:t>..............;</a:t>
            </a:r>
          </a:p>
          <a:p>
            <a:pPr lvl="0"/>
            <a:r>
              <a:rPr lang="pt-BR" sz="2000" b="1" dirty="0"/>
              <a:t>II. </a:t>
            </a:r>
            <a:r>
              <a:rPr lang="pt-BR" sz="2000" dirty="0"/>
              <a:t>.........;</a:t>
            </a:r>
          </a:p>
          <a:p>
            <a:pPr lvl="0"/>
            <a:r>
              <a:rPr lang="pt-BR" sz="2000" b="1" dirty="0">
                <a:solidFill>
                  <a:srgbClr val="FF0000"/>
                </a:solidFill>
              </a:rPr>
              <a:t>III. Planta de Zoneamento de Uso (escala 1:10.000);</a:t>
            </a:r>
          </a:p>
          <a:p>
            <a:pPr lvl="0"/>
            <a:r>
              <a:rPr lang="pt-BR" sz="2000" b="1" dirty="0"/>
              <a:t>IV.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IV.1.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IV.2.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IV.3.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IV.4.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V.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V.1.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V.2.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V.3.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V.4.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dirty="0"/>
              <a:t>V.5. </a:t>
            </a:r>
            <a:r>
              <a:rPr lang="pt-BR" sz="2000" dirty="0"/>
              <a:t>.................:</a:t>
            </a:r>
          </a:p>
          <a:p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7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922663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/>
              <a:t>PROJETO DE LEI COMPLEMENTAR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3902" y="928049"/>
            <a:ext cx="8743561" cy="5781510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lvl="0"/>
            <a:r>
              <a:rPr lang="pt-BR" sz="2000" b="1" dirty="0"/>
              <a:t>VI. </a:t>
            </a:r>
            <a:r>
              <a:rPr lang="pt-BR" sz="2000" dirty="0"/>
              <a:t>.................:</a:t>
            </a:r>
          </a:p>
          <a:p>
            <a:pPr lvl="0"/>
            <a:r>
              <a:rPr lang="pt-BR" sz="2000" b="1" u="sng" dirty="0"/>
              <a:t>§ 1 °</a:t>
            </a:r>
            <a:r>
              <a:rPr lang="pt-BR" sz="2000" dirty="0"/>
              <a:t>– ......................;</a:t>
            </a:r>
          </a:p>
          <a:p>
            <a:pPr lvl="0"/>
            <a:r>
              <a:rPr lang="pt-BR" sz="2000" b="1" u="sng" dirty="0"/>
              <a:t>§ 2 °</a:t>
            </a:r>
            <a:r>
              <a:rPr lang="pt-BR" sz="2000" dirty="0"/>
              <a:t>– ......................;</a:t>
            </a:r>
          </a:p>
          <a:p>
            <a:pPr lvl="0"/>
            <a:r>
              <a:rPr lang="pt-BR" sz="2000" b="1" u="sng" dirty="0"/>
              <a:t>§ 3 °</a:t>
            </a:r>
            <a:r>
              <a:rPr lang="pt-BR" sz="2000" dirty="0"/>
              <a:t>– ......................;</a:t>
            </a:r>
          </a:p>
          <a:p>
            <a:r>
              <a:rPr lang="pt-BR" sz="2000" b="1" u="sng" dirty="0"/>
              <a:t>§ 4 °</a:t>
            </a:r>
            <a:r>
              <a:rPr lang="pt-BR" sz="2000" dirty="0"/>
              <a:t>– ......................;</a:t>
            </a:r>
          </a:p>
          <a:p>
            <a:r>
              <a:rPr lang="pt-BR" sz="2000" b="1" u="sng" dirty="0"/>
              <a:t>§ 5°</a:t>
            </a:r>
            <a:r>
              <a:rPr lang="pt-BR" sz="2000" dirty="0"/>
              <a:t> –................................ ;</a:t>
            </a:r>
          </a:p>
          <a:p>
            <a:r>
              <a:rPr lang="pt-BR" sz="2000" b="1" u="sng" dirty="0"/>
              <a:t>§ 6°</a:t>
            </a:r>
            <a:r>
              <a:rPr lang="pt-BR" sz="2000" dirty="0"/>
              <a:t> – O Anexo III em forma de Planta fica codificado sob o nº 007/2023.</a:t>
            </a:r>
          </a:p>
          <a:p>
            <a:endParaRPr lang="pt-BR" sz="2000" dirty="0"/>
          </a:p>
          <a:p>
            <a:r>
              <a:rPr lang="pt-BR" sz="2000" b="1" u="sng" dirty="0">
                <a:solidFill>
                  <a:srgbClr val="FF0000"/>
                </a:solidFill>
              </a:rPr>
              <a:t>§ 7°</a:t>
            </a:r>
            <a:r>
              <a:rPr lang="pt-BR" sz="2000" dirty="0">
                <a:solidFill>
                  <a:srgbClr val="FF0000"/>
                </a:solidFill>
              </a:rPr>
              <a:t> – Fica autorizado a Zona ZER2 para os loteamentos fechados (acessos controlados) residenciais "Jardim Mosaico I" com 155.738,79 </a:t>
            </a:r>
            <a:r>
              <a:rPr lang="pt-BR" sz="2000" dirty="0" err="1">
                <a:solidFill>
                  <a:srgbClr val="FF0000"/>
                </a:solidFill>
              </a:rPr>
              <a:t>m²</a:t>
            </a:r>
            <a:r>
              <a:rPr lang="pt-BR" sz="2000" dirty="0">
                <a:solidFill>
                  <a:srgbClr val="FF0000"/>
                </a:solidFill>
              </a:rPr>
              <a:t> e "Jardim Mosaico II" com 128.598,83 </a:t>
            </a:r>
            <a:r>
              <a:rPr lang="pt-BR" sz="2000" dirty="0" err="1">
                <a:solidFill>
                  <a:srgbClr val="FF0000"/>
                </a:solidFill>
              </a:rPr>
              <a:t>m²</a:t>
            </a:r>
            <a:r>
              <a:rPr lang="pt-BR" sz="2000" dirty="0">
                <a:solidFill>
                  <a:srgbClr val="FF0000"/>
                </a:solidFill>
              </a:rPr>
              <a:t>, incluídos no Anexo III - Planta de Zoneamento de Uso, entre a Rodovia dos Bandeirantes (SP 348) e a Rodovia Anhanguera (SP 330), na Estrada Municipal Emilio </a:t>
            </a:r>
            <a:r>
              <a:rPr lang="pt-BR" sz="2000" dirty="0" err="1">
                <a:solidFill>
                  <a:srgbClr val="FF0000"/>
                </a:solidFill>
              </a:rPr>
              <a:t>Bassinello</a:t>
            </a:r>
            <a:r>
              <a:rPr lang="pt-BR" sz="2000" dirty="0">
                <a:solidFill>
                  <a:srgbClr val="FF0000"/>
                </a:solidFill>
              </a:rPr>
              <a:t> (COR 373), ao sul do Município de Cordeirópolis.</a:t>
            </a: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b="1" u="sng" dirty="0">
                <a:solidFill>
                  <a:srgbClr val="FF0000"/>
                </a:solidFill>
              </a:rPr>
              <a:t>§ 8°</a:t>
            </a:r>
            <a:r>
              <a:rPr lang="pt-BR" sz="2000" dirty="0">
                <a:solidFill>
                  <a:srgbClr val="FF0000"/>
                </a:solidFill>
              </a:rPr>
              <a:t> – O Anexo III em forma de Planta fica codificado sob o </a:t>
            </a:r>
            <a:r>
              <a:rPr lang="pt-BR" sz="3600" b="1" dirty="0">
                <a:solidFill>
                  <a:srgbClr val="FF0000"/>
                </a:solidFill>
              </a:rPr>
              <a:t>nº 008/2023</a:t>
            </a:r>
            <a:r>
              <a:rPr lang="pt-BR" sz="2000" dirty="0">
                <a:solidFill>
                  <a:srgbClr val="FF0000"/>
                </a:solidFill>
              </a:rPr>
              <a:t>."</a:t>
            </a:r>
          </a:p>
          <a:p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7643004" y="1802921"/>
            <a:ext cx="250166" cy="78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12611" y="928048"/>
            <a:ext cx="2639683" cy="824724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algn="ctr"/>
            <a:r>
              <a:rPr lang="pt-BR" sz="2000" b="1" dirty="0"/>
              <a:t>Lei Complementar nº 362/2023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529453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3902" y="928049"/>
            <a:ext cx="8743561" cy="5781510"/>
          </a:xfrm>
          <a:prstGeom prst="rect">
            <a:avLst/>
          </a:prstGeom>
        </p:spPr>
        <p:txBody>
          <a:bodyPr vert="horz" lIns="45720" tIns="0" rIns="45720" bIns="0" rtlCol="0" anchor="ctr">
            <a:normAutofit lnSpcReduction="10000"/>
          </a:bodyPr>
          <a:lstStyle/>
          <a:p>
            <a:r>
              <a:rPr lang="pt-BR" sz="2000" b="1" u="sng" dirty="0"/>
              <a:t>Art. 1º</a:t>
            </a:r>
            <a:r>
              <a:rPr lang="pt-BR" sz="2000" b="1" dirty="0"/>
              <a:t> –</a:t>
            </a:r>
            <a:r>
              <a:rPr lang="pt-BR" sz="2000" dirty="0"/>
              <a:t> Fica o Município de Cordeirópolis autorizado a incluir os parágrafos 7º e 8º do artigo 2º, da Lei Complementar nº 178, de 29 de dezembro de 2011, conforme segue: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dirty="0"/>
              <a:t>“</a:t>
            </a:r>
            <a:r>
              <a:rPr lang="pt-BR" sz="2000" b="1" u="sng" dirty="0"/>
              <a:t>Art. 2°</a:t>
            </a:r>
            <a:r>
              <a:rPr lang="pt-BR" sz="2000" dirty="0"/>
              <a:t> – São partes integrantes desta lei os seguintes Anexos:</a:t>
            </a:r>
          </a:p>
          <a:p>
            <a:r>
              <a:rPr lang="pt-BR" sz="2000" b="1" u="sng" dirty="0"/>
              <a:t>§ 7°</a:t>
            </a:r>
            <a:r>
              <a:rPr lang="pt-BR" sz="2000" dirty="0"/>
              <a:t> – Fica autorizado a Zona ZER2 para os loteamentos fechados (acessos controlados) residenciais "Jardim Mosaico I" com 155.738,79 </a:t>
            </a:r>
            <a:r>
              <a:rPr lang="pt-BR" sz="2000" dirty="0" err="1"/>
              <a:t>m²</a:t>
            </a:r>
            <a:r>
              <a:rPr lang="pt-BR" sz="2000" dirty="0"/>
              <a:t> e "Jardim Mosaico II" com 128.598,83 </a:t>
            </a:r>
            <a:r>
              <a:rPr lang="pt-BR" sz="2000" dirty="0" err="1"/>
              <a:t>m²</a:t>
            </a:r>
            <a:r>
              <a:rPr lang="pt-BR" sz="2000" dirty="0"/>
              <a:t>, incluídos no Anexo III - Planta de Zoneamento de Uso, entre a Rodovia dos Bandeirantes (SP 348) e a Rodovia Anhanguera (SP 330), na Estrada Municipal Emilio </a:t>
            </a:r>
            <a:r>
              <a:rPr lang="pt-BR" sz="2000" dirty="0" err="1"/>
              <a:t>Bassinello</a:t>
            </a:r>
            <a:r>
              <a:rPr lang="pt-BR" sz="2000" dirty="0"/>
              <a:t> (COR 373), ao sul do Município de Cordeirópolis.</a:t>
            </a:r>
          </a:p>
          <a:p>
            <a:r>
              <a:rPr lang="pt-BR" sz="2000" b="1" u="sng" dirty="0"/>
              <a:t>§ 8°</a:t>
            </a:r>
            <a:r>
              <a:rPr lang="pt-BR" sz="2000" dirty="0"/>
              <a:t> – </a:t>
            </a:r>
            <a:r>
              <a:rPr lang="pt-BR" sz="2000" dirty="0">
                <a:solidFill>
                  <a:srgbClr val="FF0000"/>
                </a:solidFill>
              </a:rPr>
              <a:t>O Anexo III em forma de Planta fica codificado sob o nº 007/2023 –</a:t>
            </a:r>
            <a:r>
              <a:rPr lang="pt-BR" sz="2000" b="1" dirty="0">
                <a:solidFill>
                  <a:srgbClr val="FF0000"/>
                </a:solidFill>
              </a:rPr>
              <a:t> PEDIMOS MUDAR PARA 008/2023</a:t>
            </a:r>
            <a:r>
              <a:rPr lang="pt-BR" sz="2000" dirty="0">
                <a:solidFill>
                  <a:srgbClr val="FF0000"/>
                </a:solidFill>
              </a:rPr>
              <a:t>.</a:t>
            </a:r>
            <a:r>
              <a:rPr lang="pt-BR" sz="2000" dirty="0"/>
              <a:t>"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u="sng" dirty="0"/>
              <a:t>Art. 2º</a:t>
            </a:r>
            <a:r>
              <a:rPr lang="pt-BR" sz="2000" b="1" dirty="0"/>
              <a:t> – </a:t>
            </a:r>
            <a:r>
              <a:rPr lang="pt-BR" sz="2000" dirty="0"/>
              <a:t>As despesas para execução desta lei complementar estão previstas em orçamento e serão suplementadas, se necessário.</a:t>
            </a:r>
          </a:p>
          <a:p>
            <a:r>
              <a:rPr lang="pt-BR" sz="2000" dirty="0"/>
              <a:t> </a:t>
            </a:r>
          </a:p>
          <a:p>
            <a:r>
              <a:rPr lang="pt-BR" sz="2000" b="1" u="sng" dirty="0"/>
              <a:t>Art. 3º</a:t>
            </a:r>
            <a:r>
              <a:rPr lang="pt-BR" sz="2000" b="1" dirty="0"/>
              <a:t> – </a:t>
            </a:r>
            <a:r>
              <a:rPr lang="pt-BR" sz="2000" dirty="0"/>
              <a:t>Esta Lei Complementar entra em vigor na data de sua publicação, revogadas as disposições em contrário.</a:t>
            </a:r>
          </a:p>
          <a:p>
            <a:pPr lvl="0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47758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9743" y="978196"/>
            <a:ext cx="7984257" cy="4646427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LOTEAMENTOS NA ZER2: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(acesso controlado)</a:t>
            </a:r>
          </a:p>
          <a:p>
            <a:endParaRPr lang="pt-BR" sz="4000" dirty="0"/>
          </a:p>
          <a:p>
            <a:pPr>
              <a:buFont typeface="Arial" pitchFamily="34" charset="0"/>
              <a:buChar char="•"/>
            </a:pPr>
            <a:r>
              <a:rPr lang="pt-BR" sz="4000" dirty="0"/>
              <a:t>  Jardim Flamboyant;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/>
              <a:t>  Jardim Mosaico I; e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/>
              <a:t>  Jardim Mosaico II.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954" y="928048"/>
            <a:ext cx="8434317" cy="5500048"/>
          </a:xfrm>
          <a:prstGeom prst="rect">
            <a:avLst/>
          </a:prstGeom>
        </p:spPr>
        <p:txBody>
          <a:bodyPr vert="horz" lIns="45720" tIns="0" rIns="45720" bIns="0" rtlCol="0" anchor="ctr">
            <a:normAutofit fontScale="92500" lnSpcReduction="10000"/>
          </a:bodyPr>
          <a:lstStyle/>
          <a:p>
            <a:r>
              <a:rPr lang="pt-BR" sz="2800" dirty="0"/>
              <a:t>Considerando, finalmente, que, para adequar situações urbanísticas dos novos parcelamentos </a:t>
            </a:r>
            <a:r>
              <a:rPr lang="pt-BR" sz="2800" dirty="0">
                <a:solidFill>
                  <a:srgbClr val="FF0000"/>
                </a:solidFill>
              </a:rPr>
              <a:t>Jardins Mosaico I e II, para zoneamento como ZER2</a:t>
            </a:r>
            <a:r>
              <a:rPr lang="pt-BR" sz="2800" dirty="0"/>
              <a:t>, a Administração Pública Municipal necessitará dar andamento urgente aos devidos procedimentos técnico-administrativos, concluindo, com o devido respeito, submeto o presente projeto de Lei Complementar à elevada apreciação dos Ilustres </a:t>
            </a:r>
            <a:r>
              <a:rPr lang="pt-BR" sz="2800" b="1" dirty="0"/>
              <a:t>Vereadores</a:t>
            </a:r>
            <a:r>
              <a:rPr lang="pt-BR" sz="2800" dirty="0"/>
              <a:t> que integram esta </a:t>
            </a:r>
            <a:r>
              <a:rPr lang="pt-BR" sz="2800" b="1" dirty="0"/>
              <a:t>Casa Legislativa</a:t>
            </a:r>
            <a:r>
              <a:rPr lang="pt-BR" sz="2800" dirty="0"/>
              <a:t>, assim sendo, solicitamos de todos os insignes legisladores municipais, através do elevado espírito público que cada um é dotado e na esperança e certeza de que, após regular tramitação, seja o mesmo deliberado e aprovado na devida forma regimental.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59B336-C0DF-BA2E-9DDC-08BD4046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328"/>
            <a:ext cx="9144000" cy="404734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E737BEF-8E74-8A7C-BE0B-9F73525058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385"/>
            <a:ext cx="9144000" cy="1193100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   -   ANEXO III DO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ZONEAMENTO DE USO E OCUPAÇÃO DO SOLO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7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3200" u="sng" dirty="0"/>
              <a:t>Pedimos à Câmara Municipal de Cordeirópolis para aprovar primeiro o PLC nº 18/2023 e depois o PLC nº 019/2023, de sorte que a sequência fica em:</a:t>
            </a:r>
          </a:p>
          <a:p>
            <a:endParaRPr lang="pt-BR" sz="3200" u="sng" dirty="0"/>
          </a:p>
          <a:p>
            <a:r>
              <a:rPr lang="pt-BR" sz="3200" dirty="0"/>
              <a:t>PLC nº 018/2023 – perímetro urbano dos Jardins Mosaico I e II; e depois o</a:t>
            </a:r>
          </a:p>
          <a:p>
            <a:r>
              <a:rPr lang="pt-BR" sz="3200" dirty="0">
                <a:solidFill>
                  <a:srgbClr val="FF0000"/>
                </a:solidFill>
              </a:rPr>
              <a:t>PLC nº 019/2023 – zoneamento ZER2 (loteamentos fechados de acesso controlado) para os Jardins Mosaico I e II.</a:t>
            </a:r>
          </a:p>
        </p:txBody>
      </p:sp>
    </p:spTree>
    <p:extLst>
      <p:ext uri="{BB962C8B-B14F-4D97-AF65-F5344CB8AC3E}">
        <p14:creationId xmlns:p14="http://schemas.microsoft.com/office/powerpoint/2010/main" val="79399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1220303"/>
            <a:ext cx="6176082" cy="22382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4" y="3458517"/>
            <a:ext cx="2495716" cy="27443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28626" y="202018"/>
            <a:ext cx="4239068" cy="49013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Execução:</a:t>
            </a:r>
            <a:endParaRPr lang="pt-B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431321"/>
            <a:ext cx="8748713" cy="49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3200" b="1" kern="0" dirty="0">
                <a:latin typeface="+mn-lt"/>
              </a:rPr>
              <a:t>   Prefeitura Municipal de Cordeirópolis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kern="0" dirty="0"/>
              <a:t>Secretaria Municipal de Obras e Planejamento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kern="0" dirty="0"/>
              <a:t>Marcelo José </a:t>
            </a:r>
            <a:r>
              <a:rPr lang="pt-BR" sz="2400" b="1" kern="0" dirty="0" err="1"/>
              <a:t>Coghi</a:t>
            </a:r>
            <a:r>
              <a:rPr lang="pt-BR" sz="2400" b="1" kern="0" dirty="0"/>
              <a:t> – Secretário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000" b="1" kern="0" dirty="0">
                <a:solidFill>
                  <a:srgbClr val="00B0F0"/>
                </a:solidFill>
              </a:rPr>
              <a:t>Contato: </a:t>
            </a:r>
            <a:r>
              <a:rPr lang="pt-BR" sz="2000" b="1" dirty="0">
                <a:solidFill>
                  <a:srgbClr val="00B0F0"/>
                </a:solidFill>
              </a:rPr>
              <a:t> marcelocoghi@cordeiropolis.sp.gov.br</a:t>
            </a: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10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10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200" b="1" kern="0" dirty="0"/>
              <a:t>Diretoria de Urbanismo – </a:t>
            </a:r>
            <a:r>
              <a:rPr lang="pt-BR" sz="2200" b="1" kern="0" dirty="0" err="1"/>
              <a:t>S.M.O.P.</a:t>
            </a:r>
            <a:endParaRPr lang="pt-BR" sz="22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200" kern="0" dirty="0" err="1">
                <a:latin typeface="Arial" pitchFamily="34" charset="0"/>
                <a:cs typeface="Arial" pitchFamily="34" charset="0"/>
              </a:rPr>
              <a:t>Engº</a:t>
            </a:r>
            <a:r>
              <a:rPr lang="pt-BR" sz="2200" kern="0" dirty="0">
                <a:latin typeface="Arial" pitchFamily="34" charset="0"/>
                <a:cs typeface="Arial" pitchFamily="34" charset="0"/>
              </a:rPr>
              <a:t> Benedito Aparecido </a:t>
            </a:r>
            <a:r>
              <a:rPr lang="pt-BR" sz="2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BORDINI</a:t>
            </a:r>
            <a:r>
              <a:rPr lang="pt-BR" sz="2200" kern="0" dirty="0">
                <a:latin typeface="Arial" pitchFamily="34" charset="0"/>
                <a:cs typeface="Arial" pitchFamily="34" charset="0"/>
              </a:rPr>
              <a:t> – Diretor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000" b="1" kern="0" dirty="0">
                <a:solidFill>
                  <a:srgbClr val="00B0F0"/>
                </a:solidFill>
              </a:rPr>
              <a:t>Contato: </a:t>
            </a:r>
            <a:r>
              <a:rPr lang="pt-BR" sz="2000" b="1" dirty="0">
                <a:solidFill>
                  <a:srgbClr val="00B0F0"/>
                </a:solidFill>
              </a:rPr>
              <a:t> </a:t>
            </a:r>
            <a:r>
              <a:rPr lang="pt-BR" sz="2000" b="1" dirty="0">
                <a:solidFill>
                  <a:srgbClr val="00B0F0"/>
                </a:solidFill>
                <a:hlinkClick r:id="rId3"/>
              </a:rPr>
              <a:t>eng.bordini@gmail.com</a:t>
            </a:r>
            <a:endParaRPr lang="pt-BR" sz="2000" b="1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parceria com a Câmara Municipal de Cordeirópolis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1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1200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0025" y="5816009"/>
            <a:ext cx="8029575" cy="91259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“Quem está ciente não está de acordo.”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Rot="1" noChangeArrowheads="1"/>
          </p:cNvSpPr>
          <p:nvPr/>
        </p:nvSpPr>
        <p:spPr bwMode="auto">
          <a:xfrm>
            <a:off x="0" y="0"/>
            <a:ext cx="9144000" cy="138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600" b="1" dirty="0"/>
              <a:t> </a:t>
            </a:r>
            <a:endParaRPr lang="pt-BR" sz="3200" b="1" dirty="0"/>
          </a:p>
          <a:p>
            <a:pPr algn="ctr">
              <a:spcBef>
                <a:spcPct val="20000"/>
              </a:spcBef>
            </a:pPr>
            <a:r>
              <a:rPr lang="pt-BR" sz="4400" b="1" dirty="0">
                <a:solidFill>
                  <a:srgbClr val="FF0000"/>
                </a:solidFill>
              </a:rPr>
              <a:t>AUDIÊNCIA PÚBLICA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57148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6232" y="1387366"/>
            <a:ext cx="8419664" cy="20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i="1" dirty="0">
              <a:solidFill>
                <a:srgbClr val="0070C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i="1" dirty="0">
                <a:solidFill>
                  <a:srgbClr val="0070C0"/>
                </a:solidFill>
              </a:rPr>
              <a:t>Altera dispositivos da Lei Complementar nº 178/2011</a:t>
            </a:r>
            <a:endParaRPr lang="pt-BR" sz="32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6232" y="3752602"/>
            <a:ext cx="8419664" cy="12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/>
              <a:t>Proposta do Executivo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65FC77F-3B34-464F-8572-5A4B98B9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60" y="5303520"/>
            <a:ext cx="6296025" cy="15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14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/setembro/2023 – 19h00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Quinta-feira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70C0"/>
                </a:solidFill>
              </a:rPr>
              <a:t>Câmara Municipal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34" y="4425486"/>
            <a:ext cx="1564365" cy="1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5326" y="590550"/>
            <a:ext cx="8157412" cy="35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Zoneamento de Uso e Ocupação do Solo</a:t>
            </a:r>
            <a:endParaRPr lang="pt-BR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4124486"/>
            <a:ext cx="6176082" cy="22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" y="621102"/>
            <a:ext cx="9144000" cy="35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Prefeitura Municipal de Cordeirópolis; e</a:t>
            </a:r>
          </a:p>
          <a:p>
            <a:pPr marL="742950" indent="-74295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Câmara Municipal de Cordeirópolis.</a:t>
            </a:r>
          </a:p>
        </p:txBody>
      </p:sp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4236629"/>
            <a:ext cx="6176082" cy="22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840315" y="1796113"/>
            <a:ext cx="1318161" cy="451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03A7E4-F1A6-D3EF-869E-39865302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-42918"/>
            <a:ext cx="6629400" cy="18573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6229760-F4B1-BDB6-B25D-262966C3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2284355"/>
            <a:ext cx="4629150" cy="24288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AE64FF-8E31-A3F3-EA59-88E9774C4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37" y="1863174"/>
            <a:ext cx="4581525" cy="3238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26F824-C346-1E32-EE82-6D68236AA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760112"/>
            <a:ext cx="5524500" cy="3714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0" y="5128175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5439795"/>
            <a:ext cx="495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6925" y="5775228"/>
            <a:ext cx="501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8524A7-1A0B-82FF-B4DC-551639DD42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450" y="6155794"/>
            <a:ext cx="57531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819395" y="1849918"/>
            <a:ext cx="1318161" cy="4510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1909385"/>
            <a:ext cx="4552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51E413-5F3A-86D7-7E77-21B38A513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0453"/>
            <a:ext cx="6629400" cy="1857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E2B1191-353D-40A5-C8C2-2FFCC34DB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2319337"/>
            <a:ext cx="4610100" cy="22193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63F994A-CA9B-84B0-175C-C46D0AD95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557152"/>
            <a:ext cx="5524500" cy="3714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0" y="4929009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5240629"/>
            <a:ext cx="495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6925" y="5576062"/>
            <a:ext cx="501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F5D5D2-3686-3E08-3D95-AFC05E236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450" y="5942722"/>
            <a:ext cx="57531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954" y="928048"/>
            <a:ext cx="8434317" cy="5500048"/>
          </a:xfrm>
          <a:prstGeom prst="rect">
            <a:avLst/>
          </a:prstGeom>
        </p:spPr>
        <p:txBody>
          <a:bodyPr vert="horz" lIns="45720" tIns="0" rIns="45720" bIns="0" rtlCol="0" anchor="ctr">
            <a:normAutofit fontScale="92500" lnSpcReduction="20000"/>
          </a:bodyPr>
          <a:lstStyle/>
          <a:p>
            <a:r>
              <a:rPr lang="pt-BR" sz="4000" b="1" dirty="0">
                <a:solidFill>
                  <a:srgbClr val="00B0F0"/>
                </a:solidFill>
              </a:rPr>
              <a:t>Lei Complementar nº 178, de 29 de dezembro de 2011. </a:t>
            </a:r>
            <a:endParaRPr lang="pt-BR" sz="4000" dirty="0">
              <a:solidFill>
                <a:srgbClr val="00B0F0"/>
              </a:solidFill>
            </a:endParaRPr>
          </a:p>
          <a:p>
            <a:r>
              <a:rPr lang="pt-BR" sz="4000" dirty="0">
                <a:solidFill>
                  <a:srgbClr val="00B0F0"/>
                </a:solidFill>
              </a:rPr>
              <a:t> </a:t>
            </a:r>
          </a:p>
          <a:p>
            <a:r>
              <a:rPr lang="pt-BR" sz="4000" b="1" dirty="0">
                <a:solidFill>
                  <a:srgbClr val="00B0F0"/>
                </a:solidFill>
              </a:rPr>
              <a:t>“</a:t>
            </a:r>
            <a:r>
              <a:rPr lang="pt-BR" sz="4000" b="1" i="1" dirty="0">
                <a:solidFill>
                  <a:srgbClr val="00B0F0"/>
                </a:solidFill>
              </a:rPr>
              <a:t>Altera dispositivos da Lei Complementar nº 178, de 29 de dezembro de 2011 (Dispõe sobre o Zoneamento de Uso e Ocupação do Solo do Município de Cordeirópolis, suas normas disciplinadoras e dá outras providências), conforme especifica.</a:t>
            </a:r>
            <a:r>
              <a:rPr lang="pt-BR" sz="4000" b="1" dirty="0">
                <a:solidFill>
                  <a:srgbClr val="00B0F0"/>
                </a:solidFill>
              </a:rPr>
              <a:t>”</a:t>
            </a:r>
            <a:endParaRPr lang="pt-BR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1326794"/>
          </a:xfrm>
          <a:prstGeom prst="rect">
            <a:avLst/>
          </a:prstGeom>
        </p:spPr>
        <p:txBody>
          <a:bodyPr vert="horz" lIns="45720" tIns="0" rIns="45720" bIns="0" rtlCol="0" anchor="ctr">
            <a:normAutofit fontScale="62500" lnSpcReduction="20000"/>
          </a:bodyPr>
          <a:lstStyle/>
          <a:p>
            <a:r>
              <a:rPr lang="pt-BR" sz="4000" dirty="0"/>
              <a:t>O assunto tratado pelo referendado Projeto é de fundamental importância para regularizar exigências urbanísticas dos Jardins Mosaico I e II – zona sul do Município de Cordeirópolis.</a:t>
            </a:r>
            <a:endParaRPr lang="pt-BR" sz="4000" dirty="0">
              <a:solidFill>
                <a:srgbClr val="00B0F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637" y="2037031"/>
            <a:ext cx="3018291" cy="47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21" y="2041091"/>
            <a:ext cx="3438967" cy="48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D10EB4D-7B4C-06D2-1958-0D7C0F91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235" y="5763915"/>
            <a:ext cx="1731145" cy="38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/>
              <a:t> nº 008/2023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563D0337-8A26-2622-9C42-61E67D68BAA8}"/>
              </a:ext>
            </a:extLst>
          </p:cNvPr>
          <p:cNvSpPr/>
          <p:nvPr/>
        </p:nvSpPr>
        <p:spPr>
          <a:xfrm>
            <a:off x="6977848" y="5657379"/>
            <a:ext cx="793727" cy="4948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954" y="928048"/>
            <a:ext cx="8434317" cy="5500048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4000" dirty="0"/>
              <a:t>Os Jardins Mosaico I e II tem muitas características de ZER2 – Zona Exclusivamente Residencial 2 (fechado) – de acesso controlado, de tal sorte que como PROPOSTA estamos incluindo estes dois parcelamentos  como ZER2 da Lei Complementar nº 178/2011, no seu artigo 2º, conforme segue: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5725</TotalTime>
  <Words>990</Words>
  <Application>Microsoft Office PowerPoint</Application>
  <PresentationFormat>Apresentação na tela (4:3)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Balcão Envidraçado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Concorrência Pública</dc:title>
  <dc:creator>Fernanda Raposo</dc:creator>
  <cp:lastModifiedBy>bordini</cp:lastModifiedBy>
  <cp:revision>701</cp:revision>
  <cp:lastPrinted>2021-06-23T14:20:25Z</cp:lastPrinted>
  <dcterms:created xsi:type="dcterms:W3CDTF">2016-02-01T11:33:06Z</dcterms:created>
  <dcterms:modified xsi:type="dcterms:W3CDTF">2023-09-14T13:55:21Z</dcterms:modified>
</cp:coreProperties>
</file>