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651" r:id="rId2"/>
    <p:sldId id="652" r:id="rId3"/>
    <p:sldId id="359" r:id="rId4"/>
    <p:sldId id="717" r:id="rId5"/>
    <p:sldId id="579" r:id="rId6"/>
    <p:sldId id="706" r:id="rId7"/>
    <p:sldId id="677" r:id="rId8"/>
    <p:sldId id="711" r:id="rId9"/>
    <p:sldId id="718" r:id="rId10"/>
    <p:sldId id="719" r:id="rId11"/>
    <p:sldId id="722" r:id="rId12"/>
    <p:sldId id="721" r:id="rId13"/>
    <p:sldId id="720" r:id="rId14"/>
    <p:sldId id="723" r:id="rId15"/>
    <p:sldId id="724" r:id="rId16"/>
    <p:sldId id="725" r:id="rId17"/>
    <p:sldId id="726" r:id="rId18"/>
    <p:sldId id="728" r:id="rId19"/>
    <p:sldId id="691" r:id="rId20"/>
    <p:sldId id="696" r:id="rId21"/>
    <p:sldId id="714" r:id="rId22"/>
    <p:sldId id="700" r:id="rId23"/>
    <p:sldId id="715" r:id="rId24"/>
    <p:sldId id="686" r:id="rId25"/>
    <p:sldId id="713" r:id="rId26"/>
    <p:sldId id="716" r:id="rId27"/>
    <p:sldId id="693" r:id="rId28"/>
    <p:sldId id="729" r:id="rId29"/>
    <p:sldId id="731" r:id="rId30"/>
    <p:sldId id="673" r:id="rId31"/>
    <p:sldId id="549" r:id="rId3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795-1ECE-4793-8519-DE96F5D28866}" type="datetimeFigureOut">
              <a:rPr lang="pt-BR" smtClean="0"/>
              <a:pPr/>
              <a:t>14/09/2023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7436-C47D-4DAF-9980-7667559AD7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ng.bordin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 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 setembro / 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 err="1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276044"/>
            <a:ext cx="9144000" cy="131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76045"/>
            <a:ext cx="9144000" cy="485954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6232" y="2175140"/>
            <a:ext cx="8419664" cy="22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Referente a Lei Complementar nº 177/2011 – Anexo II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e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P. L. C. nº 18/2023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4" y="4425486"/>
            <a:ext cx="1564365" cy="1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3CDDCD-9548-845E-F31A-CDCA3A24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9" y="973025"/>
            <a:ext cx="8210544" cy="13684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A29BD1-049F-2EA2-3A3F-7523D8405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9" y="2505074"/>
            <a:ext cx="8196928" cy="13034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6FF156-C534-DA36-AF1F-6F6216C5E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47" y="4048125"/>
            <a:ext cx="8098232" cy="17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FCBFFA-A50A-88DB-C713-BD328E5B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2" y="828674"/>
            <a:ext cx="8097903" cy="3672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3EE6D4-F85E-BD72-D996-B42AC9EA1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2" y="4518367"/>
            <a:ext cx="7991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DB8B6B-717D-ECFB-40CF-8FB288B0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507106"/>
            <a:ext cx="8194875" cy="37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5A8849-C726-F75D-A280-D581A7FB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4" y="681637"/>
            <a:ext cx="7024549" cy="58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82A074-DA4B-AA99-7C0D-97969E80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5" y="1513788"/>
            <a:ext cx="7287314" cy="41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9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4160F9-D0FF-6CD7-15FF-60499FAD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739" y="0"/>
            <a:ext cx="4506205" cy="68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F44D5F-F3B4-C90E-14DE-72E665C5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77" y="635494"/>
            <a:ext cx="7293379" cy="14936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935D313-E212-F79C-9417-8D298D51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8" y="2740333"/>
            <a:ext cx="7435896" cy="33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BBBC83-DF4A-9291-B2F7-1FA3527A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68" y="941031"/>
            <a:ext cx="8175731" cy="47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6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C048C5-11A2-B42A-1942-312B0C0A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3" y="941118"/>
            <a:ext cx="7886514" cy="45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dirty="0"/>
              <a:t>O assunto tratado pelo referendado Projeto é de fundamental importância para adequar os parcelamentos citados (Art. 9º do Anexo II. do Plano Diretor) dentro dessa zona.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Rot="1" noChangeArrowheads="1"/>
          </p:cNvSpPr>
          <p:nvPr/>
        </p:nvSpPr>
        <p:spPr bwMode="auto">
          <a:xfrm>
            <a:off x="0" y="0"/>
            <a:ext cx="9144000" cy="138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600" b="1" dirty="0"/>
              <a:t> </a:t>
            </a:r>
            <a:endParaRPr lang="pt-BR" sz="3200" b="1" dirty="0"/>
          </a:p>
          <a:p>
            <a:pPr algn="ctr">
              <a:spcBef>
                <a:spcPct val="20000"/>
              </a:spcBef>
            </a:pPr>
            <a:r>
              <a:rPr lang="pt-BR" sz="4400" b="1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57148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6232" y="1223158"/>
            <a:ext cx="8036495" cy="285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i="1" dirty="0">
              <a:solidFill>
                <a:srgbClr val="0070C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/>
              <a:t>Altera a Zona Urbana do Art. 9º do Anexo II. e acresce os artigos 17 e 18 da Lei Complementar nº 177/2011 (Institui o Plano Diretor) – Anexo II</a:t>
            </a:r>
            <a:endParaRPr lang="pt-BR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960" y="4363888"/>
            <a:ext cx="8419664" cy="7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/>
              <a:t>Proposta do Executivo</a:t>
            </a:r>
            <a:r>
              <a:rPr lang="pt-BR" sz="3200" dirty="0"/>
              <a:t> 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65FC77F-3B34-464F-8572-5A4B98B9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60" y="5303520"/>
            <a:ext cx="6296025" cy="15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FF0000"/>
                </a:solidFill>
              </a:rPr>
              <a:t>14 </a:t>
            </a:r>
            <a:r>
              <a:rPr lang="pt-BR" sz="3200" b="1" dirty="0">
                <a:solidFill>
                  <a:srgbClr val="FF0000"/>
                </a:solidFill>
                <a:latin typeface="+mn-lt"/>
              </a:rPr>
              <a:t>/ setembro / 2023 – 19h00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 err="1">
                <a:solidFill>
                  <a:srgbClr val="FF0000"/>
                </a:solidFill>
              </a:rPr>
              <a:t>Quinta-feira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solidFill>
                  <a:srgbClr val="0070C0"/>
                </a:solidFill>
              </a:rPr>
              <a:t>Câmara Municipal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09" y="4544236"/>
            <a:ext cx="1564365" cy="1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6"/>
            <a:ext cx="8434317" cy="6147763"/>
          </a:xfrm>
          <a:prstGeom prst="rect">
            <a:avLst/>
          </a:prstGeom>
        </p:spPr>
        <p:txBody>
          <a:bodyPr vert="horz" lIns="45720" tIns="0" rIns="45720" bIns="0" rtlCol="0" anchor="ctr">
            <a:normAutofit fontScale="85000" lnSpcReduction="20000"/>
          </a:bodyPr>
          <a:lstStyle/>
          <a:p>
            <a:r>
              <a:rPr lang="pt-BR" sz="3600" b="1" u="sng" dirty="0"/>
              <a:t>Art. 1º</a:t>
            </a:r>
            <a:r>
              <a:rPr lang="pt-BR" sz="3600" b="1" dirty="0"/>
              <a:t> –</a:t>
            </a:r>
            <a:r>
              <a:rPr lang="pt-BR" sz="3600" dirty="0"/>
              <a:t> Fica o Município de Cordeirópolis autorizado a alterar o Art. 9º no seu Anexo II. e acresce os artigos 17 e 18 da Lei Complementar nº 177, de 29 de dezembro de 2011 (Institui o Plano Diretor do Município de Cordeirópolis e dá outras providências), conforme segue:</a:t>
            </a:r>
          </a:p>
          <a:p>
            <a:r>
              <a:rPr lang="pt-BR" sz="3600" dirty="0"/>
              <a:t> </a:t>
            </a:r>
          </a:p>
          <a:p>
            <a:r>
              <a:rPr lang="pt-BR" sz="3600" b="1" dirty="0"/>
              <a:t>"</a:t>
            </a:r>
            <a:r>
              <a:rPr lang="pt-BR" sz="3600" b="1" u="sng" dirty="0"/>
              <a:t>Art. 9º</a:t>
            </a:r>
            <a:r>
              <a:rPr lang="pt-BR" sz="3600" dirty="0"/>
              <a:t> – Fazem parte desta lei os seguintes Anexos:</a:t>
            </a:r>
          </a:p>
          <a:p>
            <a:r>
              <a:rPr lang="pt-BR" sz="3600" dirty="0"/>
              <a:t> </a:t>
            </a:r>
          </a:p>
          <a:p>
            <a:r>
              <a:rPr lang="pt-BR" sz="3600" dirty="0"/>
              <a:t>I.         .......................;</a:t>
            </a:r>
          </a:p>
          <a:p>
            <a:r>
              <a:rPr lang="pt-BR" sz="3600" b="1" dirty="0"/>
              <a:t>II.  </a:t>
            </a:r>
            <a:r>
              <a:rPr lang="pt-BR" sz="3600" dirty="0"/>
              <a:t>      Planta do Perímetro Urbano e da Expansão Urbana (escala 1:15.000);</a:t>
            </a:r>
          </a:p>
          <a:p>
            <a:r>
              <a:rPr lang="pt-BR" sz="3600" dirty="0"/>
              <a:t>III.       ....................................;</a:t>
            </a:r>
          </a:p>
          <a:p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2500" u="sng" dirty="0"/>
              <a:t>§ 13</a:t>
            </a:r>
            <a:r>
              <a:rPr lang="pt-BR" sz="2500" dirty="0"/>
              <a:t> –  ........................</a:t>
            </a:r>
          </a:p>
          <a:p>
            <a:r>
              <a:rPr lang="pt-BR" sz="2500" u="sng" dirty="0"/>
              <a:t>§ 14</a:t>
            </a:r>
            <a:r>
              <a:rPr lang="pt-BR" sz="2500" dirty="0"/>
              <a:t> –  ................................</a:t>
            </a:r>
          </a:p>
          <a:p>
            <a:r>
              <a:rPr lang="pt-BR" sz="2500" u="sng" dirty="0"/>
              <a:t>§ 15</a:t>
            </a:r>
            <a:r>
              <a:rPr lang="pt-BR" sz="2500" dirty="0"/>
              <a:t> –  .....................................</a:t>
            </a:r>
          </a:p>
          <a:p>
            <a:r>
              <a:rPr lang="pt-BR" sz="2500" u="sng" dirty="0"/>
              <a:t>§ 16</a:t>
            </a:r>
            <a:r>
              <a:rPr lang="pt-BR" sz="2500" dirty="0"/>
              <a:t> – .......................</a:t>
            </a:r>
          </a:p>
          <a:p>
            <a:endParaRPr lang="pt-BR" sz="2500" dirty="0"/>
          </a:p>
          <a:p>
            <a:r>
              <a:rPr lang="pt-BR" sz="2500" b="1" u="sng" dirty="0"/>
              <a:t>§ 17</a:t>
            </a:r>
            <a:r>
              <a:rPr lang="pt-BR" sz="2500" dirty="0"/>
              <a:t> – Fica autorizado a ampliação do perímetro urbano ao sul do Município, ao longo da Estrada Municipal Emílio </a:t>
            </a:r>
            <a:r>
              <a:rPr lang="pt-BR" sz="2500" dirty="0" err="1"/>
              <a:t>Bassinello</a:t>
            </a:r>
            <a:r>
              <a:rPr lang="pt-BR" sz="2500" dirty="0"/>
              <a:t> (COR 373) na área de 295.830,28 </a:t>
            </a:r>
            <a:r>
              <a:rPr lang="pt-BR" sz="2500" dirty="0" err="1"/>
              <a:t>m²</a:t>
            </a:r>
            <a:r>
              <a:rPr lang="pt-BR" sz="2500" dirty="0"/>
              <a:t> englobando os loteamentos fechados residenciais “Mosaico I" com 155.738,79 </a:t>
            </a:r>
            <a:r>
              <a:rPr lang="pt-BR" sz="2500" dirty="0" err="1"/>
              <a:t>m²</a:t>
            </a:r>
            <a:r>
              <a:rPr lang="pt-BR" sz="2500" dirty="0"/>
              <a:t>, “Mosaico II" com 128.598,83 </a:t>
            </a:r>
            <a:r>
              <a:rPr lang="pt-BR" sz="2500" dirty="0" err="1"/>
              <a:t>m²</a:t>
            </a:r>
            <a:r>
              <a:rPr lang="pt-BR" sz="2500" dirty="0"/>
              <a:t> e ao sistema viário municipal com 11.492,66 </a:t>
            </a:r>
            <a:r>
              <a:rPr lang="pt-BR" sz="2500" dirty="0" err="1"/>
              <a:t>m²</a:t>
            </a:r>
            <a:r>
              <a:rPr lang="pt-BR" sz="2500" dirty="0"/>
              <a:t>, da COR 273 entre o loteamento residencial “Mosaico I" e o Município de Limeira.</a:t>
            </a:r>
          </a:p>
          <a:p>
            <a:endParaRPr lang="pt-BR" sz="2500" dirty="0"/>
          </a:p>
          <a:p>
            <a:r>
              <a:rPr lang="pt-BR" sz="2500" b="1" u="sng" dirty="0"/>
              <a:t>§ 18</a:t>
            </a:r>
            <a:r>
              <a:rPr lang="pt-BR" sz="2500" dirty="0"/>
              <a:t> – O Anexo </a:t>
            </a:r>
            <a:r>
              <a:rPr lang="pt-BR" sz="2500" b="1" dirty="0"/>
              <a:t>II. </a:t>
            </a:r>
            <a:r>
              <a:rPr lang="pt-BR" sz="2500" dirty="0"/>
              <a:t>fica codificado sob nº 006/2023.”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539" y="1"/>
            <a:ext cx="6669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02036" y="2906279"/>
            <a:ext cx="1834477" cy="8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Situação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 Atual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0042"/>
            <a:ext cx="9144000" cy="48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385"/>
            <a:ext cx="9144000" cy="972564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– CAPA ROSTO COM A SEQUÊNCIA  DAS LEIS COMPLEMENTARES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1039644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SITUAÇÃO ATUAL – PERÍMETRO URBANO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/>
              <a:t>Anexo II - Codificado nº 005/2022 - ATUAL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525" y="1045029"/>
            <a:ext cx="7332382" cy="58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972564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– PERÍMETRO URBANO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AMPLIADO - PROPOSTA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5786"/>
            <a:ext cx="9167322" cy="575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972564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– PERÍMETRO URBANO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AMPLIADO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176" y="1190847"/>
            <a:ext cx="4849324" cy="56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22412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088" y="877112"/>
            <a:ext cx="5924411" cy="27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880318"/>
            <a:ext cx="1748905" cy="5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60" y="877112"/>
            <a:ext cx="1748905" cy="5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810" y="1183887"/>
            <a:ext cx="1748905" cy="5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005/2022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183344"/>
            <a:ext cx="1748905" cy="5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006/2023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585" y="3847282"/>
            <a:ext cx="5834891" cy="27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1193100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lang="pt-BR" sz="2400" b="1" dirty="0">
                <a:solidFill>
                  <a:srgbClr val="FF0000"/>
                </a:solidFill>
              </a:rPr>
              <a:t>SITUAÇÃO PRETENDIDA    -   ANEXO II DO PD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8765E3-C29C-3A32-98B8-095A366A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315"/>
            <a:ext cx="9144000" cy="47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14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3200" u="sng" dirty="0"/>
              <a:t>Pedimos à Câmara Municipal de Cordeirópolis para aprovar primeiro o PLC nº 18/2023 e depois o PLC nº 019/2023, de sorte que a sequência fica em:</a:t>
            </a:r>
          </a:p>
          <a:p>
            <a:endParaRPr lang="pt-BR" sz="3200" u="sng" dirty="0"/>
          </a:p>
          <a:p>
            <a:r>
              <a:rPr lang="pt-BR" sz="3200" dirty="0">
                <a:solidFill>
                  <a:srgbClr val="FF0000"/>
                </a:solidFill>
              </a:rPr>
              <a:t>PLC nº 018/2023 – perímetro urbano dos Jardins Mosaico I e II</a:t>
            </a:r>
            <a:r>
              <a:rPr lang="pt-BR" sz="3200" dirty="0"/>
              <a:t>; e depois o</a:t>
            </a:r>
          </a:p>
          <a:p>
            <a:r>
              <a:rPr lang="pt-BR" sz="3200" dirty="0"/>
              <a:t>PLC nº 019/2023 – zoneamento ZER2 (loteamentos fechados de acesso controlado) para os Jardins Mosaico I e II.</a:t>
            </a:r>
          </a:p>
        </p:txBody>
      </p:sp>
    </p:spTree>
    <p:extLst>
      <p:ext uri="{BB962C8B-B14F-4D97-AF65-F5344CB8AC3E}">
        <p14:creationId xmlns:p14="http://schemas.microsoft.com/office/powerpoint/2010/main" val="346913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1181100"/>
            <a:ext cx="9144000" cy="29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</a:t>
            </a:r>
            <a:endParaRPr lang="pt-BR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124486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816438"/>
            <a:ext cx="6176082" cy="22382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3440406-74EF-AB80-2A0A-939ED3FB4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68" y="3499193"/>
            <a:ext cx="2406746" cy="26464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28626" y="202018"/>
            <a:ext cx="4239068" cy="490131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Execução:</a:t>
            </a:r>
            <a:endParaRPr lang="pt-B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" y="5576935"/>
            <a:ext cx="8514271" cy="115167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“Não basta ser excelente no que se faz.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É preciso ser ético e humano.”</a:t>
            </a:r>
            <a:endParaRPr lang="pt-BR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1321"/>
            <a:ext cx="8748713" cy="49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3200" b="1" kern="0" dirty="0">
                <a:latin typeface="+mn-lt"/>
              </a:rPr>
              <a:t>   Prefeitura Municipal de Cordeirópolis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800" kern="0" dirty="0">
              <a:latin typeface="+mn-lt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Secretaria Municipal de Obras e Planejamento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kern="0" dirty="0"/>
              <a:t>Marcelo José </a:t>
            </a:r>
            <a:r>
              <a:rPr lang="pt-BR" sz="2400" b="1" kern="0" dirty="0" err="1"/>
              <a:t>Coghi</a:t>
            </a:r>
            <a:r>
              <a:rPr lang="pt-BR" sz="2400" b="1" kern="0" dirty="0"/>
              <a:t> – Secretário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marcelocoghi@cordeiropolis.sp.gov.br</a:t>
            </a: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10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b="1" kern="0" dirty="0"/>
              <a:t>Diretoria de Urbanismo – </a:t>
            </a:r>
            <a:r>
              <a:rPr lang="pt-BR" sz="2200" b="1" kern="0" dirty="0" err="1"/>
              <a:t>S.M.O.P.</a:t>
            </a:r>
            <a:endParaRPr lang="pt-BR" sz="2200" b="1" kern="0" dirty="0"/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200" kern="0" dirty="0" err="1">
                <a:latin typeface="Arial" pitchFamily="34" charset="0"/>
                <a:cs typeface="Arial" pitchFamily="34" charset="0"/>
              </a:rPr>
              <a:t>Engº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Benedito Aparecido </a:t>
            </a:r>
            <a:r>
              <a:rPr lang="pt-BR" sz="2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BORDINI</a:t>
            </a:r>
            <a:r>
              <a:rPr lang="pt-BR" sz="2200" kern="0" dirty="0">
                <a:latin typeface="Arial" pitchFamily="34" charset="0"/>
                <a:cs typeface="Arial" pitchFamily="34" charset="0"/>
              </a:rPr>
              <a:t> – Diretor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000" b="1" kern="0" dirty="0">
                <a:solidFill>
                  <a:srgbClr val="00B0F0"/>
                </a:solidFill>
              </a:rPr>
              <a:t>Contato: </a:t>
            </a:r>
            <a:r>
              <a:rPr lang="pt-BR" sz="2000" b="1" dirty="0">
                <a:solidFill>
                  <a:srgbClr val="00B0F0"/>
                </a:solidFill>
              </a:rPr>
              <a:t> </a:t>
            </a:r>
            <a:r>
              <a:rPr lang="pt-BR" sz="2000" b="1" dirty="0">
                <a:solidFill>
                  <a:srgbClr val="00B0F0"/>
                </a:solidFill>
                <a:hlinkClick r:id="rId3"/>
              </a:rPr>
              <a:t>eng.bordini@gmail.com</a:t>
            </a:r>
            <a:endParaRPr lang="pt-BR" sz="2000" b="1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parceria com a Câmara Municipal de Cordeirópolis</a:t>
            </a: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000" b="1" kern="0" dirty="0">
              <a:solidFill>
                <a:srgbClr val="00B0F0"/>
              </a:solidFill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t-BR" sz="22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pt-BR" sz="1200" kern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" y="621102"/>
            <a:ext cx="9144000" cy="35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Prefeitura Municipal de Cordeirópolis; e</a:t>
            </a:r>
          </a:p>
          <a:p>
            <a:pPr marL="742950" indent="-74295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Municipal de Cordeirópolis.</a:t>
            </a:r>
          </a:p>
        </p:txBody>
      </p:sp>
      <p:pic>
        <p:nvPicPr>
          <p:cNvPr id="6" name="Imagem 5" descr="cabeçalho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09" y="4236629"/>
            <a:ext cx="617608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eta para a direita 5">
            <a:extLst>
              <a:ext uri="{FF2B5EF4-FFF2-40B4-BE49-F238E27FC236}">
                <a16:creationId xmlns:a16="http://schemas.microsoft.com/office/drawing/2014/main" id="{59CC7A81-61C1-25BD-98F5-DA88D10D0A41}"/>
              </a:ext>
            </a:extLst>
          </p:cNvPr>
          <p:cNvSpPr/>
          <p:nvPr/>
        </p:nvSpPr>
        <p:spPr>
          <a:xfrm>
            <a:off x="840315" y="1859484"/>
            <a:ext cx="1318161" cy="451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E2A0FD-C4CC-4F76-E143-47B02B38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0453"/>
            <a:ext cx="6629400" cy="18573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141C26-E978-749B-E0DA-ED74FCBD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347726"/>
            <a:ext cx="4629150" cy="2428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87F4BA-9ADC-58BA-F3DD-F8DF0CB1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7" y="1926545"/>
            <a:ext cx="4581525" cy="3238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5CEF60-E2EF-105D-CDCF-0C18A7B51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823483"/>
            <a:ext cx="5524500" cy="371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5218180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565312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927379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C64E29-4BC3-EAE4-CA9E-5837C1B66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6315583"/>
            <a:ext cx="5753100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eta para a direita 9">
            <a:extLst>
              <a:ext uri="{FF2B5EF4-FFF2-40B4-BE49-F238E27FC236}">
                <a16:creationId xmlns:a16="http://schemas.microsoft.com/office/drawing/2014/main" id="{5CD84A9E-9D86-B9AD-67E7-C7F9A44E2D08}"/>
              </a:ext>
            </a:extLst>
          </p:cNvPr>
          <p:cNvSpPr/>
          <p:nvPr/>
        </p:nvSpPr>
        <p:spPr>
          <a:xfrm>
            <a:off x="819395" y="1849918"/>
            <a:ext cx="1318161" cy="4510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9D784C0-DABC-CACE-4F72-E19EE3C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909385"/>
            <a:ext cx="4552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3AB3DC2-0B4D-9637-9008-7E735379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0453"/>
            <a:ext cx="6629400" cy="1857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3D7298-663E-395C-A41D-C16DE837E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2319337"/>
            <a:ext cx="4610100" cy="22193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5CEF60-E2EF-105D-CDCF-0C18A7B51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606211"/>
            <a:ext cx="5524500" cy="37147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0" y="5027542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5410186"/>
            <a:ext cx="495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6925" y="5790009"/>
            <a:ext cx="501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5F7278-8094-D612-6005-E67CFA2463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450" y="6200179"/>
            <a:ext cx="5753100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704851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954" y="928048"/>
            <a:ext cx="8434317" cy="5500048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Lei Complementar nº </a:t>
            </a:r>
            <a:r>
              <a:rPr lang="pt-BR" sz="4000" b="1" dirty="0">
                <a:solidFill>
                  <a:srgbClr val="FF0000"/>
                </a:solidFill>
              </a:rPr>
              <a:t>177</a:t>
            </a:r>
            <a:r>
              <a:rPr lang="pt-BR" sz="4000" b="1" dirty="0">
                <a:solidFill>
                  <a:srgbClr val="00B050"/>
                </a:solidFill>
              </a:rPr>
              <a:t>, de 29 de dezembro de </a:t>
            </a:r>
            <a:r>
              <a:rPr lang="pt-BR" sz="4000" b="1" dirty="0">
                <a:solidFill>
                  <a:srgbClr val="FF0000"/>
                </a:solidFill>
              </a:rPr>
              <a:t>2011</a:t>
            </a:r>
            <a:r>
              <a:rPr lang="pt-BR" sz="4000" b="1" dirty="0">
                <a:solidFill>
                  <a:srgbClr val="00B050"/>
                </a:solidFill>
              </a:rPr>
              <a:t>. </a:t>
            </a:r>
            <a:endParaRPr lang="pt-BR" sz="4000" dirty="0">
              <a:solidFill>
                <a:srgbClr val="00B050"/>
              </a:solidFill>
            </a:endParaRPr>
          </a:p>
          <a:p>
            <a:r>
              <a:rPr lang="pt-BR" sz="4000" dirty="0">
                <a:solidFill>
                  <a:srgbClr val="00B050"/>
                </a:solidFill>
              </a:rPr>
              <a:t> </a:t>
            </a:r>
          </a:p>
          <a:p>
            <a:r>
              <a:rPr lang="pt-BR" sz="4000" b="1" dirty="0">
                <a:solidFill>
                  <a:srgbClr val="00B050"/>
                </a:solidFill>
              </a:rPr>
              <a:t>“Dispõe sobre o </a:t>
            </a:r>
            <a:r>
              <a:rPr lang="pt-BR" sz="4000" b="1" dirty="0">
                <a:solidFill>
                  <a:srgbClr val="FF0000"/>
                </a:solidFill>
              </a:rPr>
              <a:t>Plano Diretor</a:t>
            </a:r>
            <a:r>
              <a:rPr lang="pt-BR" sz="4000" b="1" dirty="0">
                <a:solidFill>
                  <a:srgbClr val="00B050"/>
                </a:solidFill>
              </a:rPr>
              <a:t> do Município de Cordeirópolis, suas normas disciplinadoras e dá outras providências.”</a:t>
            </a:r>
            <a:endParaRPr lang="pt-BR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2954" y="710237"/>
            <a:ext cx="8434317" cy="5731506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r>
              <a:rPr lang="pt-BR" sz="3600" dirty="0"/>
              <a:t>A necessidade é adequar a zona urbana em dois parcelamentos do solo tipo loteamentos fechados – acesso controlado, ao sul do Município com acesso preferencial por Limeira, aliás, com concordância dessa cidade na aprovação do empreendimento.</a:t>
            </a:r>
          </a:p>
        </p:txBody>
      </p:sp>
    </p:spTree>
    <p:extLst>
      <p:ext uri="{BB962C8B-B14F-4D97-AF65-F5344CB8AC3E}">
        <p14:creationId xmlns:p14="http://schemas.microsoft.com/office/powerpoint/2010/main" val="20489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/>
          </p:cNvSpPr>
          <p:nvPr/>
        </p:nvSpPr>
        <p:spPr bwMode="auto">
          <a:xfrm>
            <a:off x="900113" y="1916113"/>
            <a:ext cx="800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pt-BR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5385"/>
            <a:ext cx="9144000" cy="663355"/>
          </a:xfrm>
          <a:prstGeom prst="rect">
            <a:avLst/>
          </a:prstGeom>
        </p:spPr>
        <p:txBody>
          <a:bodyPr vert="horz" lIns="45720" tIns="0" rIns="4572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Prefeitura Municipal de Cordeirópolis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DFC7F2-8101-B383-7247-5F391B71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0" y="807960"/>
            <a:ext cx="8305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3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5557</TotalTime>
  <Words>662</Words>
  <Application>Microsoft Office PowerPoint</Application>
  <PresentationFormat>Apresentação na tela (4:3)</PresentationFormat>
  <Paragraphs>97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Schoolbook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Concorrência Pública</dc:title>
  <dc:creator>Fernanda Raposo</dc:creator>
  <cp:lastModifiedBy>bordini</cp:lastModifiedBy>
  <cp:revision>713</cp:revision>
  <cp:lastPrinted>2021-06-23T14:20:25Z</cp:lastPrinted>
  <dcterms:created xsi:type="dcterms:W3CDTF">2016-02-01T11:33:06Z</dcterms:created>
  <dcterms:modified xsi:type="dcterms:W3CDTF">2023-09-14T17:02:30Z</dcterms:modified>
</cp:coreProperties>
</file>