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3"/>
  </p:notesMasterIdLst>
  <p:sldIdLst>
    <p:sldId id="651" r:id="rId2"/>
    <p:sldId id="652" r:id="rId3"/>
    <p:sldId id="359" r:id="rId4"/>
    <p:sldId id="722" r:id="rId5"/>
    <p:sldId id="579" r:id="rId6"/>
    <p:sldId id="721" r:id="rId7"/>
    <p:sldId id="677" r:id="rId8"/>
    <p:sldId id="711" r:id="rId9"/>
    <p:sldId id="691" r:id="rId10"/>
    <p:sldId id="696" r:id="rId11"/>
    <p:sldId id="717" r:id="rId12"/>
    <p:sldId id="686" r:id="rId13"/>
    <p:sldId id="719" r:id="rId14"/>
    <p:sldId id="718" r:id="rId15"/>
    <p:sldId id="713" r:id="rId16"/>
    <p:sldId id="720" r:id="rId17"/>
    <p:sldId id="714" r:id="rId18"/>
    <p:sldId id="715" r:id="rId19"/>
    <p:sldId id="716" r:id="rId20"/>
    <p:sldId id="673" r:id="rId21"/>
    <p:sldId id="549" r:id="rId22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5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4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A9795-1ECE-4793-8519-DE96F5D28866}" type="datetimeFigureOut">
              <a:rPr lang="pt-BR" smtClean="0"/>
              <a:pPr/>
              <a:t>13/09/2023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37436-C47D-4DAF-9980-7667559AD7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59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5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CE38E4D-051A-41E1-86A4-E56916468FD0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E38E4D-051A-41E1-86A4-E56916468FD0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E38E4D-051A-41E1-86A4-E56916468FD0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E38E4D-051A-41E1-86A4-E56916468FD0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E38E4D-051A-41E1-86A4-E56916468FD0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E38E4D-051A-41E1-86A4-E56916468FD0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E38E4D-051A-41E1-86A4-E56916468FD0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ng.bordin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3960" y="5303520"/>
            <a:ext cx="6296025" cy="155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>
                <a:solidFill>
                  <a:srgbClr val="FF0000"/>
                </a:solidFill>
              </a:rPr>
              <a:t>14 </a:t>
            </a:r>
            <a:r>
              <a:rPr lang="pt-BR" sz="3200" b="1" dirty="0">
                <a:solidFill>
                  <a:srgbClr val="FF0000"/>
                </a:solidFill>
                <a:latin typeface="+mn-lt"/>
              </a:rPr>
              <a:t>/ setembro / 2023 – 19h00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 err="1">
                <a:solidFill>
                  <a:srgbClr val="FF0000"/>
                </a:solidFill>
              </a:rPr>
              <a:t>Quinta-feira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>
                <a:solidFill>
                  <a:srgbClr val="0070C0"/>
                </a:solidFill>
              </a:rPr>
              <a:t>Câmara Municipal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Rectangle 7"/>
          <p:cNvSpPr>
            <a:spLocks noRot="1" noChangeArrowheads="1"/>
          </p:cNvSpPr>
          <p:nvPr/>
        </p:nvSpPr>
        <p:spPr bwMode="auto">
          <a:xfrm>
            <a:off x="0" y="261256"/>
            <a:ext cx="9144000" cy="149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pt-BR" sz="3600" b="1" dirty="0"/>
              <a:t> </a:t>
            </a:r>
            <a:endParaRPr lang="pt-BR" sz="3200" b="1" dirty="0"/>
          </a:p>
          <a:p>
            <a:pPr algn="ctr">
              <a:spcBef>
                <a:spcPct val="20000"/>
              </a:spcBef>
            </a:pPr>
            <a:r>
              <a:rPr lang="pt-BR" sz="4400" b="1" dirty="0">
                <a:solidFill>
                  <a:srgbClr val="0070C0"/>
                </a:solidFill>
              </a:rPr>
              <a:t>AUDIÊNCIA PÚBLICA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380010"/>
            <a:ext cx="9144000" cy="617517"/>
          </a:xfrm>
          <a:prstGeom prst="rect">
            <a:avLst/>
          </a:prstGeom>
        </p:spPr>
        <p:txBody>
          <a:bodyPr vert="horz" lIns="45720" tIns="0" rIns="45720" bIns="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pt-B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parceria com a Câmara Municipal de Cordeirópolis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6232" y="2175140"/>
            <a:ext cx="8419664" cy="22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Referente a Lei Complementar nº 177/2011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e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P. L. C. nº 015/2023</a:t>
            </a:r>
            <a:endParaRPr lang="pt-BR" sz="3600" b="1" dirty="0">
              <a:solidFill>
                <a:srgbClr val="7030A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3440406-74EF-AB80-2A0A-939ED3FB42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09" y="4425486"/>
            <a:ext cx="1564365" cy="172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63355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2954" y="710237"/>
            <a:ext cx="8434317" cy="5731506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r>
              <a:rPr lang="pt-BR" sz="2400" b="1" u="sng" dirty="0"/>
              <a:t>Art. 1º</a:t>
            </a:r>
            <a:r>
              <a:rPr lang="pt-BR" sz="2400" b="1" dirty="0"/>
              <a:t> –</a:t>
            </a:r>
            <a:r>
              <a:rPr lang="pt-BR" sz="2400" dirty="0"/>
              <a:t> Fica o Município de Cordeirópolis autorizado a alterar o Art. 9º no seu Anexo V., cria a Estrada Municipal COR 015 </a:t>
            </a:r>
            <a:r>
              <a:rPr lang="pt-BR" sz="2400" i="1" dirty="0"/>
              <a:t>e </a:t>
            </a:r>
            <a:r>
              <a:rPr lang="pt-BR" sz="2400" dirty="0"/>
              <a:t>acresce os parágrafos 15 e 16 da Lei Complementar nº 177, de 29 de dezembro de 2011 (Institui o Plano Diretor do Município de Cordeirópolis e dá outras providências), conforme segue:</a:t>
            </a:r>
          </a:p>
          <a:p>
            <a:r>
              <a:rPr lang="pt-BR" sz="2400" dirty="0"/>
              <a:t> </a:t>
            </a:r>
          </a:p>
          <a:p>
            <a:r>
              <a:rPr lang="pt-BR" sz="2400" b="1" dirty="0"/>
              <a:t>"</a:t>
            </a:r>
            <a:r>
              <a:rPr lang="pt-BR" sz="2400" b="1" u="sng" dirty="0"/>
              <a:t>Art. 9º</a:t>
            </a:r>
            <a:r>
              <a:rPr lang="pt-BR" sz="2400" dirty="0"/>
              <a:t> – Fazem parte desta lei os seguintes Anexos: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IV.         .......................;</a:t>
            </a:r>
          </a:p>
          <a:p>
            <a:r>
              <a:rPr lang="pt-BR" sz="2400" b="1" dirty="0"/>
              <a:t>V.</a:t>
            </a:r>
            <a:r>
              <a:rPr lang="pt-BR" sz="2400" dirty="0"/>
              <a:t>        Planta do Sistema de Estradas Municipais (escala 1:25.000);</a:t>
            </a:r>
          </a:p>
          <a:p>
            <a:r>
              <a:rPr lang="pt-BR" sz="2400" dirty="0"/>
              <a:t>VI.       ....................................;</a:t>
            </a:r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63355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2954" y="710237"/>
            <a:ext cx="8434317" cy="5731506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r>
              <a:rPr lang="pt-BR" sz="2400" u="sng" dirty="0"/>
              <a:t>§ 13</a:t>
            </a:r>
            <a:r>
              <a:rPr lang="pt-BR" sz="2400" dirty="0"/>
              <a:t> –  ........................;</a:t>
            </a:r>
          </a:p>
          <a:p>
            <a:r>
              <a:rPr lang="pt-BR" sz="2400" u="sng" dirty="0"/>
              <a:t>§ 14</a:t>
            </a:r>
            <a:r>
              <a:rPr lang="pt-BR" sz="2400" dirty="0"/>
              <a:t> –  ................................;</a:t>
            </a:r>
          </a:p>
          <a:p>
            <a:endParaRPr lang="pt-BR" sz="2400" dirty="0"/>
          </a:p>
          <a:p>
            <a:r>
              <a:rPr lang="pt-BR" sz="2400" b="1" u="sng" dirty="0"/>
              <a:t>§ 15</a:t>
            </a:r>
            <a:r>
              <a:rPr lang="pt-BR" sz="2400" dirty="0"/>
              <a:t> – Fica criada no </a:t>
            </a:r>
            <a:r>
              <a:rPr lang="pt-BR" sz="2400" b="1" dirty="0"/>
              <a:t>Anexo V.</a:t>
            </a:r>
            <a:r>
              <a:rPr lang="pt-BR" sz="2400" dirty="0"/>
              <a:t> a Estrada Municipal COR 015 com 1,24 Km desde a Estrada Municipal </a:t>
            </a:r>
            <a:r>
              <a:rPr lang="pt-BR" sz="2400" dirty="0" err="1"/>
              <a:t>Carmello</a:t>
            </a:r>
            <a:r>
              <a:rPr lang="pt-BR" sz="2400" dirty="0"/>
              <a:t> </a:t>
            </a:r>
            <a:r>
              <a:rPr lang="pt-BR" sz="2400" dirty="0" err="1"/>
              <a:t>Fior</a:t>
            </a:r>
            <a:r>
              <a:rPr lang="pt-BR" sz="2400" dirty="0"/>
              <a:t> (COR 010) com a Estrada Municipal do Barro Preto (COR 020), categoria G-8 nos termos do Anexo IV. – Características Geométricas das Vias – Plano Diretor, Lei Complementar nº 177/2011.</a:t>
            </a:r>
          </a:p>
          <a:p>
            <a:endParaRPr lang="pt-BR" sz="2400" dirty="0"/>
          </a:p>
          <a:p>
            <a:r>
              <a:rPr lang="pt-BR" sz="2400" b="1" u="sng" dirty="0"/>
              <a:t>§ 16</a:t>
            </a:r>
            <a:r>
              <a:rPr lang="pt-BR" sz="2400" dirty="0"/>
              <a:t> – O </a:t>
            </a:r>
            <a:r>
              <a:rPr lang="pt-BR" sz="2400" b="1" dirty="0"/>
              <a:t>Anexo V. </a:t>
            </a:r>
            <a:r>
              <a:rPr lang="pt-BR" sz="2400" dirty="0"/>
              <a:t>fica codificado sob nº 006/2023.”</a:t>
            </a:r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46017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/>
              <a:t>SITUAÇÃO ATUAL SEM COR 015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445"/>
            <a:ext cx="9144000" cy="335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965263"/>
            <a:ext cx="9144000" cy="288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2476" y="0"/>
            <a:ext cx="5979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46017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>
                <a:solidFill>
                  <a:srgbClr val="FF0000"/>
                </a:solidFill>
              </a:rPr>
              <a:t>SITUAÇÃO PROPOSTA COM A COR 015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6423"/>
            <a:ext cx="9144000" cy="335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6FA3CE4-D2B5-A80A-1DA1-B3F5C2D83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984"/>
            <a:ext cx="9144000" cy="284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1193100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>
                <a:solidFill>
                  <a:srgbClr val="FF0000"/>
                </a:solidFill>
              </a:rPr>
              <a:t>SITUAÇÃO PRETENDIDA    -   COR 015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B171F06-B825-0139-9379-BE38E325F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787"/>
            <a:ext cx="9144000" cy="4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1299632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>
                <a:solidFill>
                  <a:srgbClr val="FF0000"/>
                </a:solidFill>
              </a:rPr>
              <a:t>SITUAÇÃO PRETENDIDA    -   COR 015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95513"/>
            <a:ext cx="88582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342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46017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>
                <a:solidFill>
                  <a:srgbClr val="FF0000"/>
                </a:solidFill>
              </a:rPr>
              <a:t>SITUAÇÃO PRETENDIDA    -   COR 015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15" y="577841"/>
            <a:ext cx="7614310" cy="626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46017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>
                <a:solidFill>
                  <a:srgbClr val="FF0000"/>
                </a:solidFill>
              </a:rPr>
              <a:t>SITUAÇÃO PRETENDIDA    -   COR 015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001" y="651402"/>
            <a:ext cx="7820870" cy="620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234545" y="5385"/>
            <a:ext cx="2471305" cy="5219758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>
                <a:solidFill>
                  <a:srgbClr val="FF0000"/>
                </a:solidFill>
              </a:rPr>
              <a:t>SITUAÇÃO PRETENDIDA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endParaRPr lang="pt-BR" sz="2400" b="1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>
                <a:solidFill>
                  <a:srgbClr val="FF0000"/>
                </a:solidFill>
              </a:rPr>
              <a:t>COR 015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>
                <a:solidFill>
                  <a:srgbClr val="FF0000"/>
                </a:solidFill>
              </a:rPr>
              <a:t>1,24 Km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2533"/>
            <a:ext cx="5193672" cy="682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Rot="1" noChangeArrowheads="1"/>
          </p:cNvSpPr>
          <p:nvPr/>
        </p:nvSpPr>
        <p:spPr bwMode="auto">
          <a:xfrm>
            <a:off x="0" y="0"/>
            <a:ext cx="9144000" cy="138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pt-BR" sz="3600" b="1" dirty="0"/>
              <a:t> </a:t>
            </a:r>
            <a:endParaRPr lang="pt-BR" sz="3200" b="1" dirty="0"/>
          </a:p>
          <a:p>
            <a:pPr algn="ctr">
              <a:spcBef>
                <a:spcPct val="20000"/>
              </a:spcBef>
            </a:pPr>
            <a:r>
              <a:rPr lang="pt-BR" sz="4400" b="1" dirty="0">
                <a:solidFill>
                  <a:srgbClr val="0070C0"/>
                </a:solidFill>
              </a:rPr>
              <a:t>AUDIÊNCIA PÚBLICA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57148"/>
            <a:ext cx="9144000" cy="704851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6232" y="1033154"/>
            <a:ext cx="8419664" cy="30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600" b="1" i="1" dirty="0">
              <a:solidFill>
                <a:srgbClr val="0070C0"/>
              </a:solidFill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i="1" dirty="0"/>
              <a:t>Altera o Art. 9º no seu Anexo V. e acresce os parágrafos 15 e 16 da Lei Complementar nº 177, de 29</a:t>
            </a:r>
            <a:r>
              <a:rPr lang="pt-BR" sz="3200" b="1" dirty="0"/>
              <a:t> de dezembro de 2011 (Institui o Plano Diretor do Município de Cordeirópolis e dá outras providências).</a:t>
            </a:r>
            <a:endParaRPr lang="pt-BR" sz="3200" b="1" i="1" dirty="0">
              <a:solidFill>
                <a:srgbClr val="00B05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3960" y="4273821"/>
            <a:ext cx="8419664" cy="102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/>
              <a:t>Proposta do Executivo</a:t>
            </a:r>
            <a:r>
              <a:rPr lang="pt-BR" sz="3200" dirty="0"/>
              <a:t> 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65FC77F-3B34-464F-8572-5A4B98B9C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60" y="5303520"/>
            <a:ext cx="6296025" cy="155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>
                <a:solidFill>
                  <a:srgbClr val="FF0000"/>
                </a:solidFill>
              </a:rPr>
              <a:t>14 </a:t>
            </a:r>
            <a:r>
              <a:rPr lang="pt-BR" sz="3200" b="1" dirty="0">
                <a:solidFill>
                  <a:srgbClr val="FF0000"/>
                </a:solidFill>
                <a:latin typeface="+mn-lt"/>
              </a:rPr>
              <a:t>/ setembro / 2023 – 19h00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 err="1">
                <a:solidFill>
                  <a:srgbClr val="FF0000"/>
                </a:solidFill>
              </a:rPr>
              <a:t>Quinta-feira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>
                <a:solidFill>
                  <a:srgbClr val="0070C0"/>
                </a:solidFill>
              </a:rPr>
              <a:t>Câmara Municipal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3440406-74EF-AB80-2A0A-939ED3FB42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34" y="4520486"/>
            <a:ext cx="1564365" cy="172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9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abeçalho_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5609" y="816438"/>
            <a:ext cx="6176082" cy="223821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3440406-74EF-AB80-2A0A-939ED3FB42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12" y="3396343"/>
            <a:ext cx="2500279" cy="27493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428626" y="202018"/>
            <a:ext cx="4239068" cy="490131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Execução:</a:t>
            </a:r>
            <a:endParaRPr lang="pt-BR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" y="5564038"/>
            <a:ext cx="8514271" cy="116456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“Amigo é aquela pessoa que sabe tudo a seu respeito, mas gosta de você assim mesmo.” </a:t>
            </a:r>
            <a:endParaRPr lang="pt-BR" sz="28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31321"/>
            <a:ext cx="8748713" cy="496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3200" b="1" kern="0" dirty="0">
                <a:latin typeface="+mn-lt"/>
              </a:rPr>
              <a:t>   Prefeitura Municipal de Cordeirópolis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pt-BR" sz="800" kern="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pt-BR" sz="800" kern="0" dirty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pt-BR" sz="800" kern="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pt-BR" sz="800" kern="0" dirty="0">
              <a:latin typeface="+mn-lt"/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400" b="1" kern="0" dirty="0"/>
              <a:t>Secretaria Municipal de Obras e Planejamento</a:t>
            </a: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400" b="1" kern="0" dirty="0"/>
              <a:t>Marcelo José </a:t>
            </a:r>
            <a:r>
              <a:rPr lang="pt-BR" sz="2400" b="1" kern="0" dirty="0" err="1"/>
              <a:t>Coghi</a:t>
            </a:r>
            <a:r>
              <a:rPr lang="pt-BR" sz="2400" b="1" kern="0" dirty="0"/>
              <a:t> – Secretário</a:t>
            </a: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000" b="1" kern="0" dirty="0">
                <a:solidFill>
                  <a:srgbClr val="00B0F0"/>
                </a:solidFill>
              </a:rPr>
              <a:t>Contato: </a:t>
            </a:r>
            <a:r>
              <a:rPr lang="pt-BR" sz="2000" b="1" dirty="0">
                <a:solidFill>
                  <a:srgbClr val="00B0F0"/>
                </a:solidFill>
              </a:rPr>
              <a:t> marcelocoghi@cordeiropolis.sp.gov.br</a:t>
            </a:r>
            <a:endParaRPr lang="pt-BR" sz="2000" b="1" kern="0" dirty="0">
              <a:solidFill>
                <a:srgbClr val="00B0F0"/>
              </a:solidFill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pt-BR" sz="1000" b="1" kern="0" dirty="0"/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pt-BR" sz="1000" b="1" kern="0" dirty="0"/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200" b="1" kern="0" dirty="0"/>
              <a:t>Diretoria de Urbanismo – </a:t>
            </a:r>
            <a:r>
              <a:rPr lang="pt-BR" sz="2200" b="1" kern="0" dirty="0" err="1"/>
              <a:t>S.M.O.P.</a:t>
            </a:r>
            <a:endParaRPr lang="pt-BR" sz="2200" b="1" kern="0" dirty="0"/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200" kern="0" dirty="0" err="1">
                <a:latin typeface="Arial" pitchFamily="34" charset="0"/>
                <a:cs typeface="Arial" pitchFamily="34" charset="0"/>
              </a:rPr>
              <a:t>Engº</a:t>
            </a:r>
            <a:r>
              <a:rPr lang="pt-BR" sz="2200" kern="0" dirty="0">
                <a:latin typeface="Arial" pitchFamily="34" charset="0"/>
                <a:cs typeface="Arial" pitchFamily="34" charset="0"/>
              </a:rPr>
              <a:t> Benedito Aparecido </a:t>
            </a:r>
            <a:r>
              <a:rPr lang="pt-BR" sz="22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BORDINI</a:t>
            </a:r>
            <a:r>
              <a:rPr lang="pt-BR" sz="2200" kern="0" dirty="0">
                <a:latin typeface="Arial" pitchFamily="34" charset="0"/>
                <a:cs typeface="Arial" pitchFamily="34" charset="0"/>
              </a:rPr>
              <a:t> – Diretor</a:t>
            </a: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000" b="1" kern="0" dirty="0">
                <a:solidFill>
                  <a:srgbClr val="00B0F0"/>
                </a:solidFill>
              </a:rPr>
              <a:t>Contato: </a:t>
            </a:r>
            <a:r>
              <a:rPr lang="pt-BR" sz="2000" b="1" dirty="0">
                <a:solidFill>
                  <a:srgbClr val="00B0F0"/>
                </a:solidFill>
              </a:rPr>
              <a:t> </a:t>
            </a:r>
            <a:r>
              <a:rPr lang="pt-BR" sz="2000" b="1" dirty="0">
                <a:solidFill>
                  <a:srgbClr val="00B0F0"/>
                </a:solidFill>
                <a:hlinkClick r:id="rId3"/>
              </a:rPr>
              <a:t>eng.bordini@gmail.com</a:t>
            </a:r>
            <a:endParaRPr lang="pt-BR" sz="2000" b="1" dirty="0">
              <a:solidFill>
                <a:srgbClr val="00B0F0"/>
              </a:solidFill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pt-BR" sz="2000" b="1" kern="0" dirty="0">
              <a:solidFill>
                <a:srgbClr val="00B0F0"/>
              </a:solidFill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parceria com a Câmara Municipal de Cordeirópolis</a:t>
            </a: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pt-BR" sz="2000" b="1" kern="0" dirty="0">
              <a:solidFill>
                <a:srgbClr val="00B0F0"/>
              </a:solidFill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pt-BR" sz="2200" kern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pt-BR" sz="1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pt-BR" sz="1200" kern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" y="1181100"/>
            <a:ext cx="9144000" cy="294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</a:t>
            </a:r>
            <a:endParaRPr lang="pt-BR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Imagem 5" descr="cabeçalho_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5609" y="4124486"/>
            <a:ext cx="6176082" cy="223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" y="621102"/>
            <a:ext cx="9144000" cy="350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Prefeitura Municipal de Cordeirópolis; e</a:t>
            </a:r>
          </a:p>
          <a:p>
            <a:pPr marL="742950" indent="-74295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Câmara Municipal de Cordeirópolis.</a:t>
            </a:r>
          </a:p>
        </p:txBody>
      </p:sp>
      <p:pic>
        <p:nvPicPr>
          <p:cNvPr id="6" name="Imagem 5" descr="cabeçalho_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5609" y="4236629"/>
            <a:ext cx="6176082" cy="223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840315" y="1859484"/>
            <a:ext cx="1318161" cy="4510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003A7E4-F1A6-D3EF-869E-398653025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1015"/>
            <a:ext cx="6629400" cy="18573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6229760-F4B1-BDB6-B25D-262966C39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2347726"/>
            <a:ext cx="4629150" cy="24288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DAE64FF-8E31-A3F3-EA59-88E9774C4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237" y="1926545"/>
            <a:ext cx="4581525" cy="3238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C26F824-C346-1E32-EE82-6D68236AA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0" y="4823483"/>
            <a:ext cx="5524500" cy="37147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500" y="5191546"/>
            <a:ext cx="4953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5500" y="5503166"/>
            <a:ext cx="4953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66925" y="5838599"/>
            <a:ext cx="5010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2C76499-CFE3-B79B-272C-50284D6407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5450" y="6217940"/>
            <a:ext cx="5753100" cy="352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819395" y="1849918"/>
            <a:ext cx="1318161" cy="45106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1909385"/>
            <a:ext cx="4552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951E413-5F3A-86D7-7E77-21B38A513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0453"/>
            <a:ext cx="6629400" cy="185737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E2B1191-353D-40A5-C8C2-2FFCC34DB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950" y="2319337"/>
            <a:ext cx="4610100" cy="221932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63F994A-CA9B-84B0-175C-C46D0AD95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0" y="4557152"/>
            <a:ext cx="5524500" cy="371475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500" y="4929009"/>
            <a:ext cx="4953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5500" y="5240629"/>
            <a:ext cx="4953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66925" y="5576062"/>
            <a:ext cx="5010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F8786A6-3B9F-16DB-2F45-6ED2B92EEA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5450" y="5969359"/>
            <a:ext cx="57531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3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704851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2954" y="928048"/>
            <a:ext cx="8434317" cy="5500048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r>
              <a:rPr lang="pt-BR" sz="4000" b="1" dirty="0">
                <a:solidFill>
                  <a:srgbClr val="00B050"/>
                </a:solidFill>
              </a:rPr>
              <a:t>Lei Complementar nº </a:t>
            </a:r>
            <a:r>
              <a:rPr lang="pt-BR" sz="4000" b="1" dirty="0">
                <a:solidFill>
                  <a:srgbClr val="FF0000"/>
                </a:solidFill>
              </a:rPr>
              <a:t>177</a:t>
            </a:r>
            <a:r>
              <a:rPr lang="pt-BR" sz="4000" b="1" dirty="0">
                <a:solidFill>
                  <a:srgbClr val="00B050"/>
                </a:solidFill>
              </a:rPr>
              <a:t>, de 29 de dezembro de </a:t>
            </a:r>
            <a:r>
              <a:rPr lang="pt-BR" sz="4000" b="1" dirty="0">
                <a:solidFill>
                  <a:srgbClr val="FF0000"/>
                </a:solidFill>
              </a:rPr>
              <a:t>2011</a:t>
            </a:r>
            <a:r>
              <a:rPr lang="pt-BR" sz="4000" b="1" dirty="0">
                <a:solidFill>
                  <a:srgbClr val="00B050"/>
                </a:solidFill>
              </a:rPr>
              <a:t>. </a:t>
            </a:r>
            <a:endParaRPr lang="pt-BR" sz="4000" dirty="0">
              <a:solidFill>
                <a:srgbClr val="00B050"/>
              </a:solidFill>
            </a:endParaRPr>
          </a:p>
          <a:p>
            <a:r>
              <a:rPr lang="pt-BR" sz="4000" dirty="0">
                <a:solidFill>
                  <a:srgbClr val="00B050"/>
                </a:solidFill>
              </a:rPr>
              <a:t> </a:t>
            </a:r>
          </a:p>
          <a:p>
            <a:r>
              <a:rPr lang="pt-BR" sz="4000" b="1" dirty="0">
                <a:solidFill>
                  <a:srgbClr val="00B050"/>
                </a:solidFill>
              </a:rPr>
              <a:t>“Dispõe sobre o </a:t>
            </a:r>
            <a:r>
              <a:rPr lang="pt-BR" sz="4000" b="1" dirty="0">
                <a:solidFill>
                  <a:srgbClr val="FF0000"/>
                </a:solidFill>
              </a:rPr>
              <a:t>Plano Diretor</a:t>
            </a:r>
            <a:r>
              <a:rPr lang="pt-BR" sz="4000" b="1" dirty="0">
                <a:solidFill>
                  <a:srgbClr val="00B050"/>
                </a:solidFill>
              </a:rPr>
              <a:t> do Município de Cordeirópolis, suas normas disciplinadoras e dá outras providências.”</a:t>
            </a:r>
            <a:endParaRPr lang="pt-BR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63355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2954" y="710237"/>
            <a:ext cx="8434317" cy="5731506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r>
              <a:rPr lang="pt-BR" sz="3600" dirty="0"/>
              <a:t>O assunto tratado pelo referendado Projeto é de fundamental importância para adequar o sistema viário das estradas municipais e prever uma importante ligação da COR 015, entre as Estradas Municipais </a:t>
            </a:r>
            <a:r>
              <a:rPr lang="pt-BR" sz="3600" dirty="0" err="1"/>
              <a:t>Carmello</a:t>
            </a:r>
            <a:r>
              <a:rPr lang="pt-BR" sz="3600" dirty="0"/>
              <a:t> </a:t>
            </a:r>
            <a:r>
              <a:rPr lang="pt-BR" sz="3600" dirty="0" err="1"/>
              <a:t>Fior</a:t>
            </a:r>
            <a:r>
              <a:rPr lang="pt-BR" sz="3600" dirty="0"/>
              <a:t> (COR 010) com a do Barro Preto (COR 020), prevista no Anexo V do Plano Diretor.</a:t>
            </a:r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63355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2954" y="710237"/>
            <a:ext cx="8434317" cy="5731506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r>
              <a:rPr lang="pt-BR" sz="4000" dirty="0"/>
              <a:t>A necessidade é premente pois liga duas estradas da zona norte, importante região do Pólo Cerâmico, por onde transitam muitos veículos com argila e/ou com produtos acabados.</a:t>
            </a:r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5513</TotalTime>
  <Words>553</Words>
  <Application>Microsoft Office PowerPoint</Application>
  <PresentationFormat>Apresentação na tela (4:3)</PresentationFormat>
  <Paragraphs>79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Schoolbook</vt:lpstr>
      <vt:lpstr>Wingdings</vt:lpstr>
      <vt:lpstr>Wingdings 2</vt:lpstr>
      <vt:lpstr>Balcão Envidraçado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Concorrência Pública</dc:title>
  <dc:creator>Fernanda Raposo</dc:creator>
  <cp:lastModifiedBy>bordini</cp:lastModifiedBy>
  <cp:revision>708</cp:revision>
  <cp:lastPrinted>2021-06-23T14:20:25Z</cp:lastPrinted>
  <dcterms:created xsi:type="dcterms:W3CDTF">2016-02-01T11:33:06Z</dcterms:created>
  <dcterms:modified xsi:type="dcterms:W3CDTF">2023-09-13T15:19:13Z</dcterms:modified>
</cp:coreProperties>
</file>